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26"/>
  </p:notesMasterIdLst>
  <p:handoutMasterIdLst>
    <p:handoutMasterId r:id="rId27"/>
  </p:handoutMasterIdLst>
  <p:sldIdLst>
    <p:sldId id="370" r:id="rId3"/>
    <p:sldId id="372" r:id="rId4"/>
    <p:sldId id="353" r:id="rId5"/>
    <p:sldId id="261" r:id="rId6"/>
    <p:sldId id="262" r:id="rId7"/>
    <p:sldId id="263" r:id="rId8"/>
    <p:sldId id="264" r:id="rId9"/>
    <p:sldId id="265" r:id="rId10"/>
    <p:sldId id="354" r:id="rId11"/>
    <p:sldId id="333" r:id="rId12"/>
    <p:sldId id="332" r:id="rId13"/>
    <p:sldId id="355" r:id="rId14"/>
    <p:sldId id="335" r:id="rId15"/>
    <p:sldId id="334" r:id="rId16"/>
    <p:sldId id="369" r:id="rId17"/>
    <p:sldId id="371" r:id="rId18"/>
    <p:sldId id="314" r:id="rId19"/>
    <p:sldId id="315" r:id="rId20"/>
    <p:sldId id="316" r:id="rId21"/>
    <p:sldId id="317" r:id="rId22"/>
    <p:sldId id="318" r:id="rId23"/>
    <p:sldId id="319" r:id="rId24"/>
    <p:sldId id="320" r:id="rId2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4" autoAdjust="0"/>
    <p:restoredTop sz="97279" autoAdjust="0"/>
  </p:normalViewPr>
  <p:slideViewPr>
    <p:cSldViewPr>
      <p:cViewPr varScale="1">
        <p:scale>
          <a:sx n="98" d="100"/>
          <a:sy n="98" d="100"/>
        </p:scale>
        <p:origin x="-1704" y="-112"/>
      </p:cViewPr>
      <p:guideLst>
        <p:guide orient="horz" pos="431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9A04DC6-E08B-4E61-9664-5C0201B2E851}" type="datetimeFigureOut">
              <a:rPr lang="en-US" smtClean="0"/>
              <a:pPr/>
              <a:t>11/10/14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B465182-71EA-4A62-88F2-D3DE867326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7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6BB9C89-3F3D-4A78-B129-C4AE052A62A1}" type="datetimeFigureOut">
              <a:rPr lang="en-US" smtClean="0"/>
              <a:pPr/>
              <a:t>11/10/14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C7090CC-3D22-446F-8689-0A3D3094F4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29ED4E-8D73-4E69-8184-9B50D8A25192}" type="slidenum">
              <a:rPr lang="en-US"/>
              <a:pPr/>
              <a:t>2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SIMD model there are two types of architectures:</a:t>
            </a:r>
          </a:p>
          <a:p>
            <a:r>
              <a:rPr lang="en-US"/>
              <a:t>  1. Shared-memory model; and </a:t>
            </a:r>
          </a:p>
          <a:p>
            <a:r>
              <a:rPr lang="en-US"/>
              <a:t>  2. Direct-connection networks 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29ED4E-8D73-4E69-8184-9B50D8A25192}" type="slidenum">
              <a:rPr lang="en-US"/>
              <a:pPr/>
              <a:t>3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SIMD model there are two types of architectures:</a:t>
            </a:r>
          </a:p>
          <a:p>
            <a:r>
              <a:rPr lang="en-US"/>
              <a:t>  1. Shared-memory model; and </a:t>
            </a:r>
          </a:p>
          <a:p>
            <a:r>
              <a:rPr lang="en-US"/>
              <a:t>  2. Direct-connection networks 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1E68D3-4850-4A37-928D-311967714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F170F5-5B3A-46D3-A9EF-01506258B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317500"/>
            <a:ext cx="2105025" cy="59959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317500"/>
            <a:ext cx="6165850" cy="59959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8CC6DC-B4BA-4983-A231-FA2D153B12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63" y="317500"/>
            <a:ext cx="8229600" cy="758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8463" y="1303338"/>
            <a:ext cx="8347075" cy="4640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52400" y="6629400"/>
            <a:ext cx="4024313" cy="165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461375" y="59436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99C06F-0A72-4A22-82EB-68A8A4092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5825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18109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893751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3" y="1303338"/>
            <a:ext cx="4097337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3338"/>
            <a:ext cx="4097338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75184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1456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60705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10014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C425F6-CA7B-4977-8DCE-0B0DAF9AC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3843610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0766751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96154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317500"/>
            <a:ext cx="2105025" cy="59959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2263" y="317500"/>
            <a:ext cx="6165850" cy="59959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32532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0E68E-62F3-417D-AA9C-E2C9779391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3" y="1303338"/>
            <a:ext cx="4097337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3338"/>
            <a:ext cx="4097338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07F053-8107-46B7-A652-BFA4BD89CB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09F3E17-C077-44AB-ADB4-BEDAC0AAB7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C99C5E-06A2-42B6-8ED0-480CEB160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35EF8E-4697-4D3A-A2CC-907320EFDC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BE3028-DE42-4D30-A215-8BC2FBE4C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87513" y="6616700"/>
            <a:ext cx="4024312" cy="1651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291513" y="6616700"/>
            <a:ext cx="606425" cy="1524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1CDC6B-383D-4907-803F-9B0CF9772B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3" y="1303338"/>
            <a:ext cx="8347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</p:sldLayoutIdLst>
  <p:transition xmlns:p14="http://schemas.microsoft.com/office/powerpoint/2010/main">
    <p:fade/>
  </p:transition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2263" y="317500"/>
            <a:ext cx="82296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8463" y="1303338"/>
            <a:ext cx="83470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217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 xmlns:p14="http://schemas.microsoft.com/office/powerpoint/2010/main">
    <p:dissolve/>
  </p:transition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Udimat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.bp.blogspot.com/_N1npI6e3LGQ/SGmHAFiVhzI/AAAAAAAAAU8/cyGSMQTEd6o/s1600-h/Master-Chief-Halo.gif" TargetMode="External"/><Relationship Id="rId4" Type="http://schemas.openxmlformats.org/officeDocument/2006/relationships/image" Target="../media/image7.gif"/><Relationship Id="rId5" Type="http://schemas.openxmlformats.org/officeDocument/2006/relationships/hyperlink" Target="http://1.bp.blogspot.com/_N1npI6e3LGQ/SGALhzU_FpI/AAAAAAAAAM4/uI0rsWVO3ik/s1600-h/Raphael-TMNT.gif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66875" y="3711575"/>
            <a:ext cx="7227888" cy="708025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32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ECE3056A</a:t>
            </a:r>
            <a:br>
              <a:rPr lang="en-US" sz="32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Multiprocessors</a:t>
            </a:r>
            <a:endParaRPr lang="en-US" sz="320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7200" y="6400800"/>
            <a:ext cx="463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Udimat"/>
                <a:cs typeface="Arial"/>
              </a:rPr>
              <a:t>Thanks to Prof. Kim for some of the content</a:t>
            </a:r>
            <a:endParaRPr lang="en-US" dirty="0">
              <a:solidFill>
                <a:srgbClr val="000000"/>
              </a:solidFill>
              <a:latin typeface="AUdimat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916557"/>
            <a:ext cx="4343400" cy="14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2512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Passing: A Program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sym typeface="Symbol" pitchFamily="18" charset="2"/>
              </a:rPr>
              <a:t>Calculating the sum of array elements</a:t>
            </a:r>
          </a:p>
          <a:p>
            <a:pPr lvl="1"/>
            <a:endParaRPr lang="en-US">
              <a:sym typeface="Symbol" pitchFamily="18" charset="2"/>
            </a:endParaRPr>
          </a:p>
        </p:txBody>
      </p:sp>
      <p:sp>
        <p:nvSpPr>
          <p:cNvPr id="349188" name="Text Box 4"/>
          <p:cNvSpPr txBox="1">
            <a:spLocks noChangeArrowheads="1"/>
          </p:cNvSpPr>
          <p:nvPr/>
        </p:nvSpPr>
        <p:spPr bwMode="auto">
          <a:xfrm>
            <a:off x="685800" y="2073275"/>
            <a:ext cx="5815013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#define ASIZE 1024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#define NUMPROC 4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double </a:t>
            </a:r>
            <a:r>
              <a:rPr lang="en-US" sz="1200" b="1" dirty="0" err="1">
                <a:latin typeface="Courier New" pitchFamily="49" charset="0"/>
              </a:rPr>
              <a:t>myArray</a:t>
            </a:r>
            <a:r>
              <a:rPr lang="en-US" sz="1200" b="1" dirty="0">
                <a:latin typeface="Courier New" pitchFamily="49" charset="0"/>
              </a:rPr>
              <a:t>[ASIZE/NUMPROC];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double </a:t>
            </a:r>
            <a:r>
              <a:rPr lang="en-US" sz="1200" b="1" dirty="0" err="1">
                <a:latin typeface="Courier New" pitchFamily="49" charset="0"/>
              </a:rPr>
              <a:t>mySum</a:t>
            </a:r>
            <a:r>
              <a:rPr lang="en-US" sz="1200" b="1" dirty="0">
                <a:latin typeface="Courier New" pitchFamily="49" charset="0"/>
              </a:rPr>
              <a:t>=0;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for(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i</a:t>
            </a:r>
            <a:r>
              <a:rPr lang="en-US" sz="1200" b="1" dirty="0">
                <a:latin typeface="Courier New" pitchFamily="49" charset="0"/>
              </a:rPr>
              <a:t>=0;i&lt;ASIZE/</a:t>
            </a:r>
            <a:r>
              <a:rPr lang="en-US" sz="1200" b="1" dirty="0" err="1">
                <a:latin typeface="Courier New" pitchFamily="49" charset="0"/>
              </a:rPr>
              <a:t>NUMPROC;i</a:t>
            </a:r>
            <a:r>
              <a:rPr lang="en-US" sz="1200" b="1" dirty="0">
                <a:latin typeface="Courier New" pitchFamily="49" charset="0"/>
              </a:rPr>
              <a:t>++)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  </a:t>
            </a:r>
            <a:r>
              <a:rPr lang="en-US" sz="1200" b="1" dirty="0" err="1">
                <a:latin typeface="Courier New" pitchFamily="49" charset="0"/>
              </a:rPr>
              <a:t>mySum</a:t>
            </a:r>
            <a:r>
              <a:rPr lang="en-US" sz="1200" b="1" dirty="0">
                <a:latin typeface="Courier New" pitchFamily="49" charset="0"/>
              </a:rPr>
              <a:t>+=</a:t>
            </a:r>
            <a:r>
              <a:rPr lang="en-US" sz="1200" b="1" dirty="0" err="1">
                <a:latin typeface="Courier New" pitchFamily="49" charset="0"/>
              </a:rPr>
              <a:t>myArray</a:t>
            </a:r>
            <a:r>
              <a:rPr lang="en-US" sz="1200" b="1" dirty="0">
                <a:latin typeface="Courier New" pitchFamily="49" charset="0"/>
              </a:rPr>
              <a:t>[</a:t>
            </a:r>
            <a:r>
              <a:rPr lang="en-US" sz="1200" b="1" dirty="0" err="1">
                <a:latin typeface="Courier New" pitchFamily="49" charset="0"/>
              </a:rPr>
              <a:t>i</a:t>
            </a:r>
            <a:r>
              <a:rPr lang="en-US" sz="1200" b="1" dirty="0">
                <a:latin typeface="Courier New" pitchFamily="49" charset="0"/>
              </a:rPr>
              <a:t>];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if(</a:t>
            </a:r>
            <a:r>
              <a:rPr lang="en-US" sz="1200" b="1" dirty="0" err="1">
                <a:latin typeface="Courier New" pitchFamily="49" charset="0"/>
              </a:rPr>
              <a:t>myPID</a:t>
            </a:r>
            <a:r>
              <a:rPr lang="en-US" sz="1200" b="1" dirty="0">
                <a:latin typeface="Courier New" pitchFamily="49" charset="0"/>
              </a:rPr>
              <a:t>=0){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  for(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p=1;p&lt;</a:t>
            </a:r>
            <a:r>
              <a:rPr lang="en-US" sz="1200" b="1" dirty="0" err="1">
                <a:latin typeface="Courier New" pitchFamily="49" charset="0"/>
              </a:rPr>
              <a:t>NUMPROC;p</a:t>
            </a:r>
            <a:r>
              <a:rPr lang="en-US" sz="1200" b="1" dirty="0">
                <a:latin typeface="Courier New" pitchFamily="49" charset="0"/>
              </a:rPr>
              <a:t>++){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    </a:t>
            </a:r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pSum</a:t>
            </a:r>
            <a:r>
              <a:rPr lang="en-US" sz="1200" b="1" dirty="0">
                <a:latin typeface="Courier New" pitchFamily="49" charset="0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B050"/>
                </a:solidFill>
                <a:latin typeface="Courier New" pitchFamily="49" charset="0"/>
              </a:rPr>
              <a:t>    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</a:rPr>
              <a:t>recv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</a:rPr>
              <a:t>(</a:t>
            </a:r>
            <a:r>
              <a:rPr lang="en-US" sz="1600" b="1" dirty="0" err="1">
                <a:solidFill>
                  <a:srgbClr val="00B050"/>
                </a:solidFill>
                <a:latin typeface="Courier New" pitchFamily="49" charset="0"/>
              </a:rPr>
              <a:t>p,pSum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    </a:t>
            </a:r>
            <a:r>
              <a:rPr lang="en-US" sz="1200" b="1" dirty="0" err="1">
                <a:latin typeface="Courier New" pitchFamily="49" charset="0"/>
              </a:rPr>
              <a:t>mySum</a:t>
            </a:r>
            <a:r>
              <a:rPr lang="en-US" sz="1200" b="1" dirty="0">
                <a:latin typeface="Courier New" pitchFamily="49" charset="0"/>
              </a:rPr>
              <a:t>+=</a:t>
            </a:r>
            <a:r>
              <a:rPr lang="en-US" sz="1200" b="1" dirty="0" err="1">
                <a:latin typeface="Courier New" pitchFamily="49" charset="0"/>
              </a:rPr>
              <a:t>pSum</a:t>
            </a:r>
            <a:r>
              <a:rPr lang="en-US" sz="1200" b="1" dirty="0">
                <a:latin typeface="Courier New" pitchFamily="49" charset="0"/>
              </a:rPr>
              <a:t>;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  }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  </a:t>
            </a:r>
            <a:r>
              <a:rPr lang="en-US" sz="1200" b="1" dirty="0" err="1">
                <a:latin typeface="Courier New" pitchFamily="49" charset="0"/>
              </a:rPr>
              <a:t>printf</a:t>
            </a:r>
            <a:r>
              <a:rPr lang="en-US" sz="1200" b="1" dirty="0">
                <a:latin typeface="Courier New" pitchFamily="49" charset="0"/>
              </a:rPr>
              <a:t>(“Sum: %lf\</a:t>
            </a:r>
            <a:r>
              <a:rPr lang="en-US" sz="1200" b="1" dirty="0" err="1">
                <a:latin typeface="Courier New" pitchFamily="49" charset="0"/>
              </a:rPr>
              <a:t>n”,mySum</a:t>
            </a:r>
            <a:r>
              <a:rPr lang="en-US" sz="1200" b="1" dirty="0">
                <a:latin typeface="Courier New" pitchFamily="49" charset="0"/>
              </a:rPr>
              <a:t>);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}else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</a:rPr>
              <a:t>send(0,mySum);</a:t>
            </a:r>
            <a:endParaRPr lang="en-US" sz="1200" b="1" dirty="0">
              <a:solidFill>
                <a:srgbClr val="00B050"/>
              </a:solidFill>
              <a:latin typeface="Courier New" pitchFamily="49" charset="0"/>
            </a:endParaRPr>
          </a:p>
        </p:txBody>
      </p:sp>
      <p:sp>
        <p:nvSpPr>
          <p:cNvPr id="349189" name="Line 5"/>
          <p:cNvSpPr>
            <a:spLocks noChangeShapeType="1"/>
          </p:cNvSpPr>
          <p:nvPr/>
        </p:nvSpPr>
        <p:spPr bwMode="auto">
          <a:xfrm flipH="1">
            <a:off x="3671888" y="2476500"/>
            <a:ext cx="792162" cy="274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9190" name="Text Box 6"/>
          <p:cNvSpPr txBox="1">
            <a:spLocks noChangeArrowheads="1"/>
          </p:cNvSpPr>
          <p:nvPr/>
        </p:nvSpPr>
        <p:spPr bwMode="auto">
          <a:xfrm>
            <a:off x="4530725" y="2136775"/>
            <a:ext cx="3805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3300"/>
                </a:solidFill>
                <a:latin typeface="+mn-lt"/>
              </a:rPr>
              <a:t>Must manually split the array</a:t>
            </a:r>
          </a:p>
        </p:txBody>
      </p:sp>
      <p:sp>
        <p:nvSpPr>
          <p:cNvPr id="349191" name="Line 7"/>
          <p:cNvSpPr>
            <a:spLocks noChangeShapeType="1"/>
          </p:cNvSpPr>
          <p:nvPr/>
        </p:nvSpPr>
        <p:spPr bwMode="auto">
          <a:xfrm flipH="1">
            <a:off x="3671888" y="3806825"/>
            <a:ext cx="792162" cy="274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9192" name="Text Box 8"/>
          <p:cNvSpPr txBox="1">
            <a:spLocks noChangeArrowheads="1"/>
          </p:cNvSpPr>
          <p:nvPr/>
        </p:nvSpPr>
        <p:spPr bwMode="auto">
          <a:xfrm>
            <a:off x="4530725" y="3467100"/>
            <a:ext cx="43685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3300"/>
                </a:solidFill>
                <a:latin typeface="+mn-lt"/>
              </a:rPr>
              <a:t>“Master” processor adds up</a:t>
            </a:r>
            <a:br>
              <a:rPr lang="en-US" sz="2400">
                <a:solidFill>
                  <a:srgbClr val="663300"/>
                </a:solidFill>
                <a:latin typeface="+mn-lt"/>
              </a:rPr>
            </a:br>
            <a:r>
              <a:rPr lang="en-US" sz="2400">
                <a:solidFill>
                  <a:srgbClr val="663300"/>
                </a:solidFill>
                <a:latin typeface="+mn-lt"/>
              </a:rPr>
              <a:t>partial sums and prints the result</a:t>
            </a:r>
          </a:p>
        </p:txBody>
      </p:sp>
      <p:sp>
        <p:nvSpPr>
          <p:cNvPr id="349193" name="Line 9"/>
          <p:cNvSpPr>
            <a:spLocks noChangeShapeType="1"/>
          </p:cNvSpPr>
          <p:nvPr/>
        </p:nvSpPr>
        <p:spPr bwMode="auto">
          <a:xfrm flipH="1" flipV="1">
            <a:off x="3255963" y="6096000"/>
            <a:ext cx="1111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9194" name="Text Box 10"/>
          <p:cNvSpPr txBox="1">
            <a:spLocks noChangeArrowheads="1"/>
          </p:cNvSpPr>
          <p:nvPr/>
        </p:nvSpPr>
        <p:spPr bwMode="auto">
          <a:xfrm>
            <a:off x="4464050" y="5684838"/>
            <a:ext cx="38347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3300"/>
                </a:solidFill>
                <a:latin typeface="+mn-lt"/>
              </a:rPr>
              <a:t>“Slave” processors send their</a:t>
            </a:r>
            <a:br>
              <a:rPr lang="en-US" sz="2400">
                <a:solidFill>
                  <a:srgbClr val="663300"/>
                </a:solidFill>
                <a:latin typeface="+mn-lt"/>
              </a:rPr>
            </a:br>
            <a:r>
              <a:rPr lang="en-US" sz="2400">
                <a:solidFill>
                  <a:srgbClr val="663300"/>
                </a:solidFill>
                <a:latin typeface="+mn-lt"/>
              </a:rPr>
              <a:t>partial results to master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Passing Pros and Cons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2800">
                <a:sym typeface="Symbol" pitchFamily="18" charset="2"/>
              </a:rPr>
              <a:t>Pros</a:t>
            </a:r>
          </a:p>
          <a:p>
            <a:pPr lvl="1"/>
            <a:r>
              <a:rPr lang="en-US" sz="2400">
                <a:sym typeface="Symbol" pitchFamily="18" charset="2"/>
              </a:rPr>
              <a:t>Simpler and cheaper hardware</a:t>
            </a:r>
          </a:p>
          <a:p>
            <a:pPr lvl="1"/>
            <a:r>
              <a:rPr lang="en-US" sz="2400">
                <a:sym typeface="Symbol" pitchFamily="18" charset="2"/>
              </a:rPr>
              <a:t>Explicit communication makes programmers aware of costly (communication) operations</a:t>
            </a:r>
          </a:p>
          <a:p>
            <a:r>
              <a:rPr lang="en-US" sz="2800">
                <a:sym typeface="Symbol" pitchFamily="18" charset="2"/>
              </a:rPr>
              <a:t>Cons</a:t>
            </a:r>
          </a:p>
          <a:p>
            <a:pPr lvl="1"/>
            <a:r>
              <a:rPr lang="en-US" sz="2400">
                <a:sym typeface="Symbol" pitchFamily="18" charset="2"/>
              </a:rPr>
              <a:t>Explicit communication is painful to program</a:t>
            </a:r>
          </a:p>
          <a:p>
            <a:pPr lvl="1"/>
            <a:r>
              <a:rPr lang="en-US" sz="2400">
                <a:sym typeface="Symbol" pitchFamily="18" charset="2"/>
              </a:rPr>
              <a:t>Requires manual optimization</a:t>
            </a:r>
          </a:p>
          <a:p>
            <a:pPr lvl="2"/>
            <a:r>
              <a:rPr lang="en-US" sz="2000">
                <a:sym typeface="Symbol" pitchFamily="18" charset="2"/>
              </a:rPr>
              <a:t>If you want a variable to be local and accessible via LD/ST, you must declare it as such</a:t>
            </a:r>
          </a:p>
          <a:p>
            <a:pPr lvl="2"/>
            <a:r>
              <a:rPr lang="en-US" sz="2000">
                <a:sym typeface="Symbol" pitchFamily="18" charset="2"/>
              </a:rPr>
              <a:t>If other processes need to read or write this variable, you must explicitly code the needed sends and receives to do this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pic>
        <p:nvPicPr>
          <p:cNvPr id="46082" name="Picture 2" descr="C:\Users\hyesoon\AppData\Local\Microsoft\Windows\Temporary Internet Files\Content.IE5\AYN19SR8\MCj044133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00400"/>
            <a:ext cx="1600200" cy="1600200"/>
          </a:xfrm>
          <a:prstGeom prst="rect">
            <a:avLst/>
          </a:prstGeom>
          <a:noFill/>
        </p:spPr>
      </p:pic>
      <p:pic>
        <p:nvPicPr>
          <p:cNvPr id="16" name="Picture 2" descr="C:\Users\hyesoon\AppData\Local\Microsoft\Windows\Temporary Internet Files\Content.IE5\AYN19SR8\MCj044133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3200400"/>
            <a:ext cx="1600200" cy="1600200"/>
          </a:xfrm>
          <a:prstGeom prst="rect">
            <a:avLst/>
          </a:prstGeom>
          <a:noFill/>
        </p:spPr>
      </p:pic>
      <p:pic>
        <p:nvPicPr>
          <p:cNvPr id="17" name="Picture 2" descr="C:\Users\hyesoon\AppData\Local\Microsoft\Windows\Temporary Internet Files\Content.IE5\AYN19SR8\MCj044133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3276600"/>
            <a:ext cx="1600200" cy="1600200"/>
          </a:xfrm>
          <a:prstGeom prst="rect">
            <a:avLst/>
          </a:prstGeom>
          <a:noFill/>
        </p:spPr>
      </p:pic>
      <p:pic>
        <p:nvPicPr>
          <p:cNvPr id="74755" name="Picture 3" descr="C:\Users\hyesoon\AppData\Local\Microsoft\Windows\Temporary Internet Files\Content.IE5\LWIWL15W\MCj0424666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5562600"/>
            <a:ext cx="977900" cy="974725"/>
          </a:xfrm>
          <a:prstGeom prst="rect">
            <a:avLst/>
          </a:prstGeom>
          <a:noFill/>
        </p:spPr>
      </p:pic>
      <p:pic>
        <p:nvPicPr>
          <p:cNvPr id="74758" name="Picture 6" descr="C:\Users\hyesoon\AppData\Local\Microsoft\Windows\Temporary Internet Files\Content.IE5\AYN19SR8\MCj0397068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5181600"/>
            <a:ext cx="2092681" cy="1676400"/>
          </a:xfrm>
          <a:prstGeom prst="rect">
            <a:avLst/>
          </a:prstGeom>
          <a:noFill/>
        </p:spPr>
      </p:pic>
      <p:sp>
        <p:nvSpPr>
          <p:cNvPr id="31" name="Oval Callout 30"/>
          <p:cNvSpPr/>
          <p:nvPr/>
        </p:nvSpPr>
        <p:spPr>
          <a:xfrm>
            <a:off x="1447800" y="4876800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3" name="Oval Callout 32"/>
          <p:cNvSpPr/>
          <p:nvPr/>
        </p:nvSpPr>
        <p:spPr>
          <a:xfrm>
            <a:off x="7467600" y="4724400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34" name="Cube 33"/>
          <p:cNvSpPr/>
          <p:nvPr/>
        </p:nvSpPr>
        <p:spPr>
          <a:xfrm>
            <a:off x="2590800" y="2057400"/>
            <a:ext cx="685800" cy="533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Cube 34"/>
          <p:cNvSpPr/>
          <p:nvPr/>
        </p:nvSpPr>
        <p:spPr>
          <a:xfrm>
            <a:off x="3048000" y="2057400"/>
            <a:ext cx="685800" cy="53340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Cube 35"/>
          <p:cNvSpPr/>
          <p:nvPr/>
        </p:nvSpPr>
        <p:spPr>
          <a:xfrm>
            <a:off x="3581400" y="2057400"/>
            <a:ext cx="685800" cy="533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4038600" y="2057400"/>
            <a:ext cx="685800" cy="53340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Cube 37"/>
          <p:cNvSpPr/>
          <p:nvPr/>
        </p:nvSpPr>
        <p:spPr>
          <a:xfrm>
            <a:off x="4572000" y="2057400"/>
            <a:ext cx="685800" cy="533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Cube 38"/>
          <p:cNvSpPr/>
          <p:nvPr/>
        </p:nvSpPr>
        <p:spPr>
          <a:xfrm>
            <a:off x="5029200" y="2057400"/>
            <a:ext cx="685800" cy="53340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4759" name="Picture 7" descr="C:\Users\hyesoon\AppData\Local\Microsoft\Windows\Temporary Internet Files\Content.IE5\XYI1NSRT\MMj02867430000[1]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4038600"/>
            <a:ext cx="1085850" cy="1037945"/>
          </a:xfrm>
          <a:prstGeom prst="rect">
            <a:avLst/>
          </a:prstGeom>
          <a:noFill/>
        </p:spPr>
      </p:pic>
      <p:pic>
        <p:nvPicPr>
          <p:cNvPr id="40" name="Picture 7" descr="C:\Users\hyesoon\AppData\Local\Microsoft\Windows\Temporary Internet Files\Content.IE5\XYI1NSRT\MMj02867430000[1]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3886200"/>
            <a:ext cx="1085850" cy="1037945"/>
          </a:xfrm>
          <a:prstGeom prst="rect">
            <a:avLst/>
          </a:prstGeom>
          <a:noFill/>
        </p:spPr>
      </p:pic>
      <p:pic>
        <p:nvPicPr>
          <p:cNvPr id="41" name="Picture 7" descr="C:\Users\hyesoon\AppData\Local\Microsoft\Windows\Temporary Internet Files\Content.IE5\XYI1NSRT\MMj02867430000[1]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58150" y="3810000"/>
            <a:ext cx="1085850" cy="1037945"/>
          </a:xfrm>
          <a:prstGeom prst="rect">
            <a:avLst/>
          </a:prstGeom>
          <a:noFill/>
        </p:spPr>
      </p:pic>
      <p:sp>
        <p:nvSpPr>
          <p:cNvPr id="44" name="Oval Callout 43"/>
          <p:cNvSpPr/>
          <p:nvPr/>
        </p:nvSpPr>
        <p:spPr>
          <a:xfrm>
            <a:off x="6781800" y="5559552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39</a:t>
            </a:r>
            <a:endParaRPr lang="en-US" dirty="0"/>
          </a:p>
        </p:txBody>
      </p:sp>
      <p:sp>
        <p:nvSpPr>
          <p:cNvPr id="45" name="Oval Callout 44"/>
          <p:cNvSpPr/>
          <p:nvPr/>
        </p:nvSpPr>
        <p:spPr>
          <a:xfrm>
            <a:off x="6858000" y="5638800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32" name="Oval Callout 31"/>
          <p:cNvSpPr/>
          <p:nvPr/>
        </p:nvSpPr>
        <p:spPr>
          <a:xfrm>
            <a:off x="4191000" y="4876800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89017E-6 L -0.09583 0.11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" y="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89017E-6 L -0.0875 0.105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89017E-6 L 0.00416 0.127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89017E-6 L 0.00416 0.138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89017E-6 L 0.10417 0.138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89017E-6 L 0.09583 0.127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9711E-6 L 0.13229 0.1796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9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50289E-6 L -0.08438 0.1796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" y="9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31214E-7 L -0.39896 0.2129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" y="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295  E" pathEditMode="relative" ptsTypes="">
                                      <p:cBhvr>
                                        <p:cTn id="56" dur="2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0.06636 L 0.21667 0.1660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32625 L 4.44444E-6 0.006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33295  E" pathEditMode="relative" ptsTypes="">
                                      <p:cBhvr>
                                        <p:cTn id="70" dur="2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948E-6 L -0.06667 0.1440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" y="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0.33295 L -0.00348 0.006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14 -0.24856 L 0.02986 0.08439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948E-6 L 0.6 0.1884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9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4" grpId="0" animBg="1"/>
      <p:bldP spid="44" grpId="2" animBg="1"/>
      <p:bldP spid="45" grpId="0" animBg="1"/>
      <p:bldP spid="32" grpId="0" animBg="1"/>
      <p:bldP spid="32" grpId="1" animBg="1"/>
      <p:bldP spid="32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Memory: A Program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sym typeface="Symbol" pitchFamily="18" charset="2"/>
              </a:rPr>
              <a:t>Calculating the sum of array elements</a:t>
            </a:r>
          </a:p>
          <a:p>
            <a:pPr lvl="1"/>
            <a:endParaRPr lang="en-US">
              <a:sym typeface="Symbol" pitchFamily="18" charset="2"/>
            </a:endParaRPr>
          </a:p>
        </p:txBody>
      </p:sp>
      <p:sp>
        <p:nvSpPr>
          <p:cNvPr id="354308" name="Text Box 4"/>
          <p:cNvSpPr txBox="1">
            <a:spLocks noChangeArrowheads="1"/>
          </p:cNvSpPr>
          <p:nvPr/>
        </p:nvSpPr>
        <p:spPr bwMode="auto">
          <a:xfrm>
            <a:off x="685800" y="2073275"/>
            <a:ext cx="5815013" cy="357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#define ASIZE 1024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#define NUMPROC 4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shared double array[ASIZE];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shared double allSum=0;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shared mutex sumLock;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double mySum=0;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for(int i=myPID*ASIZE/NUMPROC;i&lt;(myPID+1)*ASIZE/NUMPROC;i++)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  mySum+=array[i];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lock(sumLock);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allSum+=mySum;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unlock(sumLock);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if(myPID=0)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  printf(“Sum: %lf\n”,allSum);</a:t>
            </a:r>
          </a:p>
        </p:txBody>
      </p:sp>
      <p:sp>
        <p:nvSpPr>
          <p:cNvPr id="354309" name="Line 5"/>
          <p:cNvSpPr>
            <a:spLocks noChangeShapeType="1"/>
          </p:cNvSpPr>
          <p:nvPr/>
        </p:nvSpPr>
        <p:spPr bwMode="auto">
          <a:xfrm flipH="1">
            <a:off x="3232150" y="2455863"/>
            <a:ext cx="439738" cy="138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4310" name="Text Box 6"/>
          <p:cNvSpPr txBox="1">
            <a:spLocks noChangeArrowheads="1"/>
          </p:cNvSpPr>
          <p:nvPr/>
        </p:nvSpPr>
        <p:spPr bwMode="auto">
          <a:xfrm>
            <a:off x="3671888" y="2136775"/>
            <a:ext cx="2046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3300"/>
                </a:solidFill>
                <a:latin typeface="+mn-lt"/>
              </a:rPr>
              <a:t>Array is shared</a:t>
            </a:r>
          </a:p>
        </p:txBody>
      </p:sp>
      <p:sp>
        <p:nvSpPr>
          <p:cNvPr id="354311" name="Line 7"/>
          <p:cNvSpPr>
            <a:spLocks noChangeShapeType="1"/>
          </p:cNvSpPr>
          <p:nvPr/>
        </p:nvSpPr>
        <p:spPr bwMode="auto">
          <a:xfrm flipH="1">
            <a:off x="2978150" y="4449763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4312" name="Text Box 8"/>
          <p:cNvSpPr txBox="1">
            <a:spLocks noChangeArrowheads="1"/>
          </p:cNvSpPr>
          <p:nvPr/>
        </p:nvSpPr>
        <p:spPr bwMode="auto">
          <a:xfrm>
            <a:off x="3770313" y="4186238"/>
            <a:ext cx="406233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3300"/>
                </a:solidFill>
                <a:latin typeface="+mn-lt"/>
              </a:rPr>
              <a:t>Each processor adds its partial</a:t>
            </a:r>
            <a:br>
              <a:rPr lang="en-US" sz="2400">
                <a:solidFill>
                  <a:srgbClr val="663300"/>
                </a:solidFill>
                <a:latin typeface="+mn-lt"/>
              </a:rPr>
            </a:br>
            <a:r>
              <a:rPr lang="en-US" sz="2400">
                <a:solidFill>
                  <a:srgbClr val="663300"/>
                </a:solidFill>
                <a:latin typeface="+mn-lt"/>
              </a:rPr>
              <a:t>sums to the final result</a:t>
            </a:r>
          </a:p>
        </p:txBody>
      </p:sp>
      <p:sp>
        <p:nvSpPr>
          <p:cNvPr id="354313" name="Line 9"/>
          <p:cNvSpPr>
            <a:spLocks noChangeShapeType="1"/>
          </p:cNvSpPr>
          <p:nvPr/>
        </p:nvSpPr>
        <p:spPr bwMode="auto">
          <a:xfrm flipH="1" flipV="1">
            <a:off x="3671888" y="5643563"/>
            <a:ext cx="695325" cy="452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4314" name="Text Box 10"/>
          <p:cNvSpPr txBox="1">
            <a:spLocks noChangeArrowheads="1"/>
          </p:cNvSpPr>
          <p:nvPr/>
        </p:nvSpPr>
        <p:spPr bwMode="auto">
          <a:xfrm>
            <a:off x="4464050" y="5684838"/>
            <a:ext cx="25410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3300"/>
                </a:solidFill>
                <a:latin typeface="+mn-lt"/>
              </a:rPr>
              <a:t>“Master” processor</a:t>
            </a:r>
            <a:br>
              <a:rPr lang="en-US" sz="2400">
                <a:solidFill>
                  <a:srgbClr val="663300"/>
                </a:solidFill>
                <a:latin typeface="+mn-lt"/>
              </a:rPr>
            </a:br>
            <a:r>
              <a:rPr lang="en-US" sz="2400">
                <a:solidFill>
                  <a:srgbClr val="663300"/>
                </a:solidFill>
                <a:latin typeface="+mn-lt"/>
              </a:rPr>
              <a:t>prints the result</a:t>
            </a:r>
          </a:p>
        </p:txBody>
      </p:sp>
      <p:sp>
        <p:nvSpPr>
          <p:cNvPr id="354315" name="Line 11"/>
          <p:cNvSpPr>
            <a:spLocks noChangeShapeType="1"/>
          </p:cNvSpPr>
          <p:nvPr/>
        </p:nvSpPr>
        <p:spPr bwMode="auto">
          <a:xfrm flipH="1">
            <a:off x="4116388" y="3097213"/>
            <a:ext cx="792162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4316" name="Text Box 12"/>
          <p:cNvSpPr txBox="1">
            <a:spLocks noChangeArrowheads="1"/>
          </p:cNvSpPr>
          <p:nvPr/>
        </p:nvSpPr>
        <p:spPr bwMode="auto">
          <a:xfrm>
            <a:off x="4908550" y="2833688"/>
            <a:ext cx="32079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3300"/>
                </a:solidFill>
                <a:latin typeface="+mn-lt"/>
              </a:rPr>
              <a:t>Each processor sums up</a:t>
            </a:r>
            <a:br>
              <a:rPr lang="en-US" sz="2400">
                <a:solidFill>
                  <a:srgbClr val="663300"/>
                </a:solidFill>
                <a:latin typeface="+mn-lt"/>
              </a:rPr>
            </a:br>
            <a:r>
              <a:rPr lang="en-US" sz="2400">
                <a:solidFill>
                  <a:srgbClr val="663300"/>
                </a:solidFill>
                <a:latin typeface="+mn-lt"/>
              </a:rPr>
              <a:t>“its” part of the array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 Pros and Cons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2800">
                <a:sym typeface="Symbol" pitchFamily="18" charset="2"/>
              </a:rPr>
              <a:t>Pros</a:t>
            </a:r>
          </a:p>
          <a:p>
            <a:pPr lvl="1"/>
            <a:r>
              <a:rPr lang="en-US" sz="2400">
                <a:sym typeface="Symbol" pitchFamily="18" charset="2"/>
              </a:rPr>
              <a:t>Communication happens automatically</a:t>
            </a:r>
          </a:p>
          <a:p>
            <a:pPr lvl="1"/>
            <a:r>
              <a:rPr lang="en-US" sz="2400">
                <a:sym typeface="Symbol" pitchFamily="18" charset="2"/>
              </a:rPr>
              <a:t>More natural way of programming</a:t>
            </a:r>
          </a:p>
          <a:p>
            <a:pPr lvl="2"/>
            <a:r>
              <a:rPr lang="en-US" sz="2000">
                <a:sym typeface="Symbol" pitchFamily="18" charset="2"/>
              </a:rPr>
              <a:t>Easier to write correct programs and gradually optimize them</a:t>
            </a:r>
          </a:p>
          <a:p>
            <a:pPr lvl="1"/>
            <a:r>
              <a:rPr lang="en-US" sz="2400">
                <a:sym typeface="Symbol" pitchFamily="18" charset="2"/>
              </a:rPr>
              <a:t>No need to manually distribute data</a:t>
            </a:r>
            <a:br>
              <a:rPr lang="en-US" sz="2400">
                <a:sym typeface="Symbol" pitchFamily="18" charset="2"/>
              </a:rPr>
            </a:br>
            <a:r>
              <a:rPr lang="en-US" sz="2400">
                <a:sym typeface="Symbol" pitchFamily="18" charset="2"/>
              </a:rPr>
              <a:t>(but can help if you do)</a:t>
            </a:r>
          </a:p>
          <a:p>
            <a:r>
              <a:rPr lang="en-US" sz="2800">
                <a:sym typeface="Symbol" pitchFamily="18" charset="2"/>
              </a:rPr>
              <a:t>Cons</a:t>
            </a:r>
          </a:p>
          <a:p>
            <a:pPr lvl="1"/>
            <a:r>
              <a:rPr lang="en-US" sz="2400">
                <a:sym typeface="Symbol" pitchFamily="18" charset="2"/>
              </a:rPr>
              <a:t>Needs more hardware support</a:t>
            </a:r>
          </a:p>
          <a:p>
            <a:pPr lvl="1"/>
            <a:r>
              <a:rPr lang="en-US" sz="2400">
                <a:sym typeface="Symbol" pitchFamily="18" charset="2"/>
              </a:rPr>
              <a:t>Easy to write correct, but inefficient programs</a:t>
            </a:r>
            <a:br>
              <a:rPr lang="en-US" sz="2400">
                <a:sym typeface="Symbol" pitchFamily="18" charset="2"/>
              </a:rPr>
            </a:br>
            <a:r>
              <a:rPr lang="en-US" sz="2400">
                <a:sym typeface="Symbol" pitchFamily="18" charset="2"/>
              </a:rPr>
              <a:t>(remote accesses look the same as local ones)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PopQuiz</a:t>
            </a:r>
            <a:endParaRPr lang="en-US" dirty="0"/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2800" dirty="0" smtClean="0">
                <a:sym typeface="Symbol" pitchFamily="18" charset="2"/>
              </a:rPr>
              <a:t>Deep Blue vs. Kasparov (1997)</a:t>
            </a:r>
          </a:p>
          <a:p>
            <a:endParaRPr lang="en-US" sz="2800" dirty="0">
              <a:sym typeface="Symbol" pitchFamily="18" charset="2"/>
            </a:endParaRPr>
          </a:p>
          <a:p>
            <a:endParaRPr lang="en-US" sz="2800" dirty="0" smtClean="0">
              <a:sym typeface="Symbol" pitchFamily="18" charset="2"/>
            </a:endParaRPr>
          </a:p>
          <a:p>
            <a:endParaRPr lang="en-US" sz="2800" dirty="0">
              <a:sym typeface="Symbol" pitchFamily="18" charset="2"/>
            </a:endParaRPr>
          </a:p>
          <a:p>
            <a:endParaRPr lang="en-US" sz="2800" dirty="0" smtClean="0">
              <a:sym typeface="Symbol" pitchFamily="18" charset="2"/>
            </a:endParaRPr>
          </a:p>
          <a:p>
            <a:endParaRPr lang="en-US" sz="2800" dirty="0">
              <a:sym typeface="Symbol" pitchFamily="18" charset="2"/>
            </a:endParaRPr>
          </a:p>
          <a:p>
            <a:endParaRPr lang="en-US" sz="2800" dirty="0" smtClean="0">
              <a:sym typeface="Symbol" pitchFamily="18" charset="2"/>
            </a:endParaRPr>
          </a:p>
          <a:p>
            <a:endParaRPr lang="en-US" sz="2800" dirty="0">
              <a:sym typeface="Symbol" pitchFamily="18" charset="2"/>
            </a:endParaRPr>
          </a:p>
          <a:p>
            <a:r>
              <a:rPr lang="en-US" sz="2800" dirty="0" smtClean="0">
                <a:sym typeface="Symbol" pitchFamily="18" charset="2"/>
              </a:rPr>
              <a:t> Small dataset, lots of parallelism</a:t>
            </a:r>
          </a:p>
          <a:p>
            <a:r>
              <a:rPr lang="en-US" sz="2800" dirty="0" smtClean="0">
                <a:sym typeface="Symbol" pitchFamily="18" charset="2"/>
              </a:rPr>
              <a:t> Shared memory or message passing?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133600"/>
            <a:ext cx="2908559" cy="2850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3200"/>
            <a:ext cx="19304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90800"/>
            <a:ext cx="1500073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109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Amdahl’s Law</a:t>
            </a:r>
            <a:endParaRPr lang="en-US" dirty="0"/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If we help only a limited portion of the execution time, then the portion we do not help starts to dominate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2286000" y="2438400"/>
            <a:ext cx="5410200" cy="6096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Parallel (P)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2438400"/>
            <a:ext cx="1066800" cy="609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0" y="3276600"/>
            <a:ext cx="2743200" cy="6096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P/2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19200" y="3276600"/>
            <a:ext cx="1066800" cy="609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4038600"/>
            <a:ext cx="1066800" cy="609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0" y="4038600"/>
            <a:ext cx="1371600" cy="6096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P/4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19200" y="4800600"/>
            <a:ext cx="1066800" cy="609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86000" y="4800600"/>
            <a:ext cx="685800" cy="6096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P/8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19200" y="5715000"/>
            <a:ext cx="1066800" cy="609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38400" y="5867400"/>
            <a:ext cx="105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P/infinity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81600" y="4419600"/>
            <a:ext cx="3276600" cy="1524000"/>
            <a:chOff x="5181600" y="4419600"/>
            <a:chExt cx="3276600" cy="1524000"/>
          </a:xfrm>
        </p:grpSpPr>
        <p:sp>
          <p:nvSpPr>
            <p:cNvPr id="5" name="Rounded Rectangle 4"/>
            <p:cNvSpPr/>
            <p:nvPr/>
          </p:nvSpPr>
          <p:spPr>
            <a:xfrm>
              <a:off x="5181600" y="4419600"/>
              <a:ext cx="3276600" cy="1524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Max Speedup = </a:t>
              </a:r>
            </a:p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(</a:t>
              </a:r>
              <a:r>
                <a:rPr lang="en-US" sz="3200" dirty="0" smtClean="0">
                  <a:solidFill>
                    <a:srgbClr val="FF0000"/>
                  </a:solidFill>
                </a:rPr>
                <a:t>S</a:t>
              </a:r>
              <a:r>
                <a:rPr lang="en-US" sz="3200" dirty="0" smtClean="0">
                  <a:solidFill>
                    <a:schemeClr val="tx1"/>
                  </a:solidFill>
                </a:rPr>
                <a:t>+</a:t>
              </a:r>
              <a:r>
                <a:rPr lang="en-US" sz="3200" dirty="0" smtClean="0">
                  <a:solidFill>
                    <a:srgbClr val="008000"/>
                  </a:solidFill>
                </a:rPr>
                <a:t>P</a:t>
              </a:r>
              <a:r>
                <a:rPr lang="en-US" sz="3200" dirty="0" smtClean="0">
                  <a:solidFill>
                    <a:schemeClr val="tx1"/>
                  </a:solidFill>
                </a:rPr>
                <a:t>/N)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867400" y="5410200"/>
              <a:ext cx="1828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16300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1362075"/>
          </a:xfrm>
        </p:spPr>
        <p:txBody>
          <a:bodyPr/>
          <a:lstStyle/>
          <a:p>
            <a:r>
              <a:rPr lang="en-US" dirty="0" smtClean="0"/>
              <a:t>DESIGNING </a:t>
            </a:r>
            <a:br>
              <a:rPr lang="en-US" dirty="0" smtClean="0"/>
            </a:br>
            <a:r>
              <a:rPr lang="en-US" dirty="0" smtClean="0"/>
              <a:t>Multi Processors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MP Machines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463" y="1303338"/>
            <a:ext cx="8347075" cy="2216150"/>
          </a:xfrm>
        </p:spPr>
        <p:txBody>
          <a:bodyPr/>
          <a:lstStyle/>
          <a:p>
            <a:r>
              <a:rPr lang="en-US" dirty="0"/>
              <a:t>One approach: add sockets to your MOBO</a:t>
            </a:r>
          </a:p>
          <a:p>
            <a:pPr lvl="1"/>
            <a:r>
              <a:rPr lang="en-US" dirty="0"/>
              <a:t>minimal changes to existing CPUs</a:t>
            </a:r>
          </a:p>
          <a:p>
            <a:pPr lvl="1"/>
            <a:r>
              <a:rPr lang="en-US" dirty="0"/>
              <a:t>power delivery, heat removal and I/O not too bad since each chip has own set of pins and cooling</a:t>
            </a:r>
          </a:p>
        </p:txBody>
      </p:sp>
      <p:pic>
        <p:nvPicPr>
          <p:cNvPr id="413700" name="Picture 4" descr="2vp6cpu"/>
          <p:cNvPicPr>
            <a:picLocks noChangeAspect="1" noChangeArrowheads="1"/>
          </p:cNvPicPr>
          <p:nvPr/>
        </p:nvPicPr>
        <p:blipFill>
          <a:blip r:embed="rId2" cstate="print"/>
          <a:srcRect l="10121" t="15381" r="33363"/>
          <a:stretch>
            <a:fillRect/>
          </a:stretch>
        </p:blipFill>
        <p:spPr bwMode="auto">
          <a:xfrm>
            <a:off x="1004888" y="3754438"/>
            <a:ext cx="2125662" cy="2100262"/>
          </a:xfrm>
          <a:prstGeom prst="rect">
            <a:avLst/>
          </a:prstGeom>
          <a:noFill/>
        </p:spPr>
      </p:pic>
      <p:sp>
        <p:nvSpPr>
          <p:cNvPr id="413701" name="Line 5"/>
          <p:cNvSpPr>
            <a:spLocks noChangeShapeType="1"/>
          </p:cNvSpPr>
          <p:nvPr/>
        </p:nvSpPr>
        <p:spPr bwMode="auto">
          <a:xfrm flipH="1">
            <a:off x="2825750" y="4138613"/>
            <a:ext cx="760413" cy="74612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02" name="Line 6"/>
          <p:cNvSpPr>
            <a:spLocks noChangeShapeType="1"/>
          </p:cNvSpPr>
          <p:nvPr/>
        </p:nvSpPr>
        <p:spPr bwMode="auto">
          <a:xfrm flipH="1">
            <a:off x="2371725" y="4592638"/>
            <a:ext cx="1214438" cy="228600"/>
          </a:xfrm>
          <a:prstGeom prst="line">
            <a:avLst/>
          </a:prstGeom>
          <a:noFill/>
          <a:ln w="50800">
            <a:solidFill>
              <a:srgbClr val="6600CC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03" name="Text Box 7"/>
          <p:cNvSpPr txBox="1">
            <a:spLocks noChangeArrowheads="1"/>
          </p:cNvSpPr>
          <p:nvPr/>
        </p:nvSpPr>
        <p:spPr bwMode="auto">
          <a:xfrm>
            <a:off x="3586163" y="3986213"/>
            <a:ext cx="6889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CPU</a:t>
            </a:r>
            <a:r>
              <a:rPr lang="en-US" sz="1600" baseline="-25000"/>
              <a:t>0</a:t>
            </a:r>
          </a:p>
        </p:txBody>
      </p:sp>
      <p:sp>
        <p:nvSpPr>
          <p:cNvPr id="413704" name="Text Box 8"/>
          <p:cNvSpPr txBox="1">
            <a:spLocks noChangeArrowheads="1"/>
          </p:cNvSpPr>
          <p:nvPr/>
        </p:nvSpPr>
        <p:spPr bwMode="auto">
          <a:xfrm>
            <a:off x="3586163" y="4441825"/>
            <a:ext cx="6889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CPU</a:t>
            </a:r>
            <a:r>
              <a:rPr lang="en-US" sz="1600" baseline="-25000"/>
              <a:t>1</a:t>
            </a:r>
          </a:p>
        </p:txBody>
      </p:sp>
      <p:pic>
        <p:nvPicPr>
          <p:cNvPr id="413705" name="Picture 9" descr="quad_amd"/>
          <p:cNvPicPr>
            <a:picLocks noChangeAspect="1" noChangeArrowheads="1"/>
          </p:cNvPicPr>
          <p:nvPr/>
        </p:nvPicPr>
        <p:blipFill>
          <a:blip r:embed="rId3" cstate="print"/>
          <a:srcRect l="4887" t="6572" r="6870" b="5560"/>
          <a:stretch>
            <a:fillRect/>
          </a:stretch>
        </p:blipFill>
        <p:spPr bwMode="auto">
          <a:xfrm>
            <a:off x="4875213" y="3511550"/>
            <a:ext cx="3263900" cy="2416175"/>
          </a:xfrm>
          <a:prstGeom prst="rect">
            <a:avLst/>
          </a:prstGeom>
          <a:noFill/>
        </p:spPr>
      </p:pic>
      <p:sp>
        <p:nvSpPr>
          <p:cNvPr id="413706" name="Line 10"/>
          <p:cNvSpPr>
            <a:spLocks noChangeShapeType="1"/>
          </p:cNvSpPr>
          <p:nvPr/>
        </p:nvSpPr>
        <p:spPr bwMode="auto">
          <a:xfrm>
            <a:off x="4270375" y="4138613"/>
            <a:ext cx="2198688" cy="74612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07" name="Line 11"/>
          <p:cNvSpPr>
            <a:spLocks noChangeShapeType="1"/>
          </p:cNvSpPr>
          <p:nvPr/>
        </p:nvSpPr>
        <p:spPr bwMode="auto">
          <a:xfrm flipV="1">
            <a:off x="4268788" y="4289425"/>
            <a:ext cx="2959100" cy="303213"/>
          </a:xfrm>
          <a:prstGeom prst="line">
            <a:avLst/>
          </a:prstGeom>
          <a:noFill/>
          <a:ln w="50800">
            <a:solidFill>
              <a:srgbClr val="6600CC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08" name="Text Box 12"/>
          <p:cNvSpPr txBox="1">
            <a:spLocks noChangeArrowheads="1"/>
          </p:cNvSpPr>
          <p:nvPr/>
        </p:nvSpPr>
        <p:spPr bwMode="auto">
          <a:xfrm>
            <a:off x="3586163" y="4864100"/>
            <a:ext cx="6889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CPU</a:t>
            </a:r>
            <a:r>
              <a:rPr lang="en-US" sz="1600" baseline="-25000"/>
              <a:t>2</a:t>
            </a:r>
          </a:p>
        </p:txBody>
      </p:sp>
      <p:sp>
        <p:nvSpPr>
          <p:cNvPr id="413709" name="Text Box 13"/>
          <p:cNvSpPr txBox="1">
            <a:spLocks noChangeArrowheads="1"/>
          </p:cNvSpPr>
          <p:nvPr/>
        </p:nvSpPr>
        <p:spPr bwMode="auto">
          <a:xfrm>
            <a:off x="3586163" y="5319713"/>
            <a:ext cx="6889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CPU</a:t>
            </a:r>
            <a:r>
              <a:rPr lang="en-US" sz="1600" baseline="-25000"/>
              <a:t>3</a:t>
            </a:r>
          </a:p>
        </p:txBody>
      </p:sp>
      <p:sp>
        <p:nvSpPr>
          <p:cNvPr id="413710" name="Line 14"/>
          <p:cNvSpPr>
            <a:spLocks noChangeShapeType="1"/>
          </p:cNvSpPr>
          <p:nvPr/>
        </p:nvSpPr>
        <p:spPr bwMode="auto">
          <a:xfrm>
            <a:off x="4268788" y="4973638"/>
            <a:ext cx="2198687" cy="7461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11" name="Line 15"/>
          <p:cNvSpPr>
            <a:spLocks noChangeShapeType="1"/>
          </p:cNvSpPr>
          <p:nvPr/>
        </p:nvSpPr>
        <p:spPr bwMode="auto">
          <a:xfrm flipV="1">
            <a:off x="4268788" y="5124450"/>
            <a:ext cx="2959100" cy="303213"/>
          </a:xfrm>
          <a:prstGeom prst="line">
            <a:avLst/>
          </a:prstGeom>
          <a:noFill/>
          <a:ln w="50800">
            <a:solidFill>
              <a:srgbClr val="00FF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712" name="Text Box 16"/>
          <p:cNvSpPr txBox="1">
            <a:spLocks noChangeArrowheads="1"/>
          </p:cNvSpPr>
          <p:nvPr/>
        </p:nvSpPr>
        <p:spPr bwMode="auto">
          <a:xfrm>
            <a:off x="19050" y="6616700"/>
            <a:ext cx="19494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900"/>
              <a:t>Pictures found from google images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Chip-</a:t>
            </a:r>
            <a:r>
              <a:rPr lang="en-US" dirty="0" smtClean="0"/>
              <a:t>Multiprocessing (CMP)</a:t>
            </a:r>
            <a:endParaRPr lang="en-US" dirty="0"/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463" y="1143000"/>
            <a:ext cx="8347075" cy="584200"/>
          </a:xfrm>
        </p:spPr>
        <p:txBody>
          <a:bodyPr/>
          <a:lstStyle/>
          <a:p>
            <a:r>
              <a:rPr lang="en-US" dirty="0"/>
              <a:t>Simple SMP on the same chip</a:t>
            </a:r>
          </a:p>
        </p:txBody>
      </p:sp>
      <p:sp>
        <p:nvSpPr>
          <p:cNvPr id="411656" name="Text Box 8"/>
          <p:cNvSpPr txBox="1">
            <a:spLocks noChangeArrowheads="1"/>
          </p:cNvSpPr>
          <p:nvPr/>
        </p:nvSpPr>
        <p:spPr bwMode="auto">
          <a:xfrm>
            <a:off x="19050" y="6616700"/>
            <a:ext cx="19494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900"/>
              <a:t>Pictures found from google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5405257" cy="427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6172200"/>
            <a:ext cx="540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Power 7 chip (8 cores with 3 levels of caching)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229600" cy="758825"/>
          </a:xfrm>
        </p:spPr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872546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/>
              <a:t>We are done with Lab assignments – </a:t>
            </a:r>
            <a:r>
              <a:rPr lang="en-US" sz="2200" dirty="0" err="1" smtClean="0"/>
              <a:t>Yaeee</a:t>
            </a:r>
            <a:r>
              <a:rPr lang="en-US" sz="2200" dirty="0" smtClean="0"/>
              <a:t> !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If you have done well in your lab assignments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/>
              <a:t>You must have learned a lot of how things exactly work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/>
              <a:t>You can be proud of finishing substantial projects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/>
              <a:t>You can mention these projects on your resume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“Emulating LC-3b ISA”</a:t>
            </a:r>
          </a:p>
          <a:p>
            <a:pPr marL="1200150" lvl="2" indent="-285750">
              <a:buFont typeface="Arial"/>
              <a:buChar char="•"/>
            </a:pPr>
            <a:r>
              <a:rPr lang="en-US" smtClean="0"/>
              <a:t>“Multi cycle </a:t>
            </a:r>
            <a:r>
              <a:rPr lang="en-US" dirty="0" smtClean="0"/>
              <a:t>Microarchitecture”,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“5 stage Pipeline design”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“Simulator for Multi Level Cache hierarchy with DRAM)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 smtClean="0"/>
              <a:t>Forms a discussion point in your internship/job interview</a:t>
            </a:r>
          </a:p>
          <a:p>
            <a:pPr marL="742950" lvl="1" indent="-285750">
              <a:buFont typeface="Arial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077385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Caches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32350" y="1303338"/>
            <a:ext cx="3913188" cy="2024062"/>
          </a:xfrm>
        </p:spPr>
        <p:txBody>
          <a:bodyPr/>
          <a:lstStyle/>
          <a:p>
            <a:r>
              <a:rPr lang="en-US" dirty="0"/>
              <a:t>Resources can be shared between CPUs</a:t>
            </a:r>
          </a:p>
          <a:p>
            <a:pPr lvl="1"/>
            <a:r>
              <a:rPr lang="en-US" dirty="0" smtClean="0"/>
              <a:t>Intel core i7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(sandy bridge)</a:t>
            </a:r>
            <a:endParaRPr lang="en-US" dirty="0"/>
          </a:p>
        </p:txBody>
      </p:sp>
      <p:sp>
        <p:nvSpPr>
          <p:cNvPr id="412679" name="AutoShape 7"/>
          <p:cNvSpPr>
            <a:spLocks/>
          </p:cNvSpPr>
          <p:nvPr/>
        </p:nvSpPr>
        <p:spPr bwMode="auto">
          <a:xfrm>
            <a:off x="4724400" y="3581400"/>
            <a:ext cx="150813" cy="1517650"/>
          </a:xfrm>
          <a:prstGeom prst="rightBrace">
            <a:avLst>
              <a:gd name="adj1" fmla="val 8385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2680" name="Text Box 8"/>
          <p:cNvSpPr txBox="1">
            <a:spLocks noChangeArrowheads="1"/>
          </p:cNvSpPr>
          <p:nvPr/>
        </p:nvSpPr>
        <p:spPr bwMode="auto">
          <a:xfrm>
            <a:off x="4953000" y="4114800"/>
            <a:ext cx="2534568" cy="5847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L3 </a:t>
            </a:r>
            <a:r>
              <a:rPr lang="en-US" sz="1600" dirty="0">
                <a:latin typeface="+mn-lt"/>
              </a:rPr>
              <a:t>cache shared between</a:t>
            </a:r>
          </a:p>
          <a:p>
            <a:pPr algn="ctr"/>
            <a:r>
              <a:rPr lang="en-US" sz="1600" dirty="0" smtClean="0"/>
              <a:t>All six </a:t>
            </a:r>
            <a:r>
              <a:rPr lang="en-US" sz="1600" dirty="0" smtClean="0">
                <a:latin typeface="+mn-lt"/>
              </a:rPr>
              <a:t>CPUs</a:t>
            </a:r>
            <a:endParaRPr lang="en-US" sz="1600" dirty="0">
              <a:latin typeface="+mn-lt"/>
            </a:endParaRPr>
          </a:p>
        </p:txBody>
      </p:sp>
      <p:sp>
        <p:nvSpPr>
          <p:cNvPr id="412681" name="AutoShape 9"/>
          <p:cNvSpPr>
            <a:spLocks/>
          </p:cNvSpPr>
          <p:nvPr/>
        </p:nvSpPr>
        <p:spPr bwMode="auto">
          <a:xfrm>
            <a:off x="4724400" y="5249863"/>
            <a:ext cx="150813" cy="455612"/>
          </a:xfrm>
          <a:prstGeom prst="rightBrace">
            <a:avLst>
              <a:gd name="adj1" fmla="val 2517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2682" name="Text Box 10"/>
          <p:cNvSpPr txBox="1">
            <a:spLocks noChangeArrowheads="1"/>
          </p:cNvSpPr>
          <p:nvPr/>
        </p:nvSpPr>
        <p:spPr bwMode="auto">
          <a:xfrm>
            <a:off x="4950025" y="5200650"/>
            <a:ext cx="2864186" cy="5847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This is the shared DRAM </a:t>
            </a:r>
          </a:p>
          <a:p>
            <a:pPr algn="ctr"/>
            <a:r>
              <a:rPr lang="en-US" sz="1600" dirty="0" smtClean="0"/>
              <a:t>Controller for memory access</a:t>
            </a:r>
            <a:endParaRPr lang="en-US" sz="16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2286000"/>
            <a:ext cx="4126756" cy="3657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Benefits?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Cheaper than mobo-based SMP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all/most interface logic integrated on to main chip (fewer total chips, single CPU socket, single interface to main memory)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less power than mobo-based SMP as well (communication on-die is more power-efficient than chip-to-chip communication)</a:t>
            </a:r>
          </a:p>
          <a:p>
            <a:pPr>
              <a:lnSpc>
                <a:spcPct val="90000"/>
              </a:lnSpc>
            </a:pPr>
            <a:r>
              <a:rPr lang="en-US" sz="2800"/>
              <a:t>Performance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on-chip communication is faster</a:t>
            </a:r>
          </a:p>
          <a:p>
            <a:pPr>
              <a:lnSpc>
                <a:spcPct val="90000"/>
              </a:lnSpc>
            </a:pPr>
            <a:r>
              <a:rPr lang="en-US" sz="2800"/>
              <a:t>Efficiency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potentially better use of hardware resources than trying to make wider/more OOO single-threaded CPU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vs. Power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2x CPUs not necessarily equal to 2x performance</a:t>
            </a:r>
          </a:p>
          <a:p>
            <a:pPr>
              <a:lnSpc>
                <a:spcPct val="90000"/>
              </a:lnSpc>
            </a:pPr>
            <a:r>
              <a:rPr lang="en-US" dirty="0"/>
              <a:t>2x CPUs </a:t>
            </a:r>
            <a:r>
              <a:rPr lang="en-US" dirty="0">
                <a:sym typeface="Wingdings" pitchFamily="2" charset="2"/>
              </a:rPr>
              <a:t> ½ power for each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maybe a little better than ½ if resources can be shared</a:t>
            </a:r>
          </a:p>
          <a:p>
            <a:pPr>
              <a:lnSpc>
                <a:spcPct val="90000"/>
              </a:lnSpc>
            </a:pPr>
            <a:r>
              <a:rPr lang="en-US" dirty="0"/>
              <a:t>Back-of-the-Envelope calculation: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3.8 GHz CPU at 100W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Dual-core: 50W per CPU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 </a:t>
            </a:r>
            <a:r>
              <a:rPr lang="en-US" sz="2400" dirty="0">
                <a:sym typeface="Symbol" pitchFamily="18" charset="2"/>
              </a:rPr>
              <a:t> V</a:t>
            </a:r>
            <a:r>
              <a:rPr lang="en-US" sz="2400" baseline="30000" dirty="0">
                <a:sym typeface="Symbol" pitchFamily="18" charset="2"/>
              </a:rPr>
              <a:t>3</a:t>
            </a:r>
            <a:r>
              <a:rPr lang="en-US" sz="2400" dirty="0">
                <a:sym typeface="Symbol" pitchFamily="18" charset="2"/>
              </a:rPr>
              <a:t>:    V</a:t>
            </a:r>
            <a:r>
              <a:rPr lang="en-US" sz="2400" baseline="-25000" dirty="0">
                <a:sym typeface="Symbol" pitchFamily="18" charset="2"/>
              </a:rPr>
              <a:t>orig</a:t>
            </a:r>
            <a:r>
              <a:rPr lang="en-US" sz="2400" baseline="30000" dirty="0">
                <a:sym typeface="Symbol" pitchFamily="18" charset="2"/>
              </a:rPr>
              <a:t>3</a:t>
            </a:r>
            <a:r>
              <a:rPr lang="en-US" sz="2400" dirty="0">
                <a:sym typeface="Symbol" pitchFamily="18" charset="2"/>
              </a:rPr>
              <a:t>/V</a:t>
            </a:r>
            <a:r>
              <a:rPr lang="en-US" sz="2400" baseline="-25000" dirty="0">
                <a:sym typeface="Symbol" pitchFamily="18" charset="2"/>
              </a:rPr>
              <a:t>CMP</a:t>
            </a:r>
            <a:r>
              <a:rPr lang="en-US" sz="2400" baseline="30000" dirty="0">
                <a:sym typeface="Symbol" pitchFamily="18" charset="2"/>
              </a:rPr>
              <a:t>3</a:t>
            </a:r>
            <a:r>
              <a:rPr lang="en-US" sz="2400" dirty="0">
                <a:sym typeface="Symbol" pitchFamily="18" charset="2"/>
              </a:rPr>
              <a:t> = 100W/50W  </a:t>
            </a:r>
            <a:r>
              <a:rPr lang="en-US" sz="2400" dirty="0">
                <a:sym typeface="Wingdings" pitchFamily="2" charset="2"/>
              </a:rPr>
              <a:t>  V</a:t>
            </a:r>
            <a:r>
              <a:rPr lang="en-US" sz="2400" baseline="-25000" dirty="0">
                <a:sym typeface="Wingdings" pitchFamily="2" charset="2"/>
              </a:rPr>
              <a:t>CMP</a:t>
            </a:r>
            <a:r>
              <a:rPr lang="en-US" sz="2400" dirty="0">
                <a:sym typeface="Wingdings" pitchFamily="2" charset="2"/>
              </a:rPr>
              <a:t> = 0.8 </a:t>
            </a:r>
            <a:r>
              <a:rPr lang="en-US" sz="2400" dirty="0" err="1">
                <a:sym typeface="Wingdings" pitchFamily="2" charset="2"/>
              </a:rPr>
              <a:t>V</a:t>
            </a:r>
            <a:r>
              <a:rPr lang="en-US" sz="2400" baseline="-25000" dirty="0" err="1">
                <a:sym typeface="Wingdings" pitchFamily="2" charset="2"/>
              </a:rPr>
              <a:t>orig</a:t>
            </a:r>
            <a:endParaRPr lang="en-US" sz="2400" baseline="-25000" dirty="0">
              <a:sym typeface="Wingdings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Wingdings" pitchFamily="2" charset="2"/>
              </a:rPr>
              <a:t>f </a:t>
            </a:r>
            <a:r>
              <a:rPr lang="en-US" dirty="0">
                <a:sym typeface="Symbol" pitchFamily="18" charset="2"/>
              </a:rPr>
              <a:t> V:   </a:t>
            </a:r>
            <a:r>
              <a:rPr lang="en-US" dirty="0" err="1">
                <a:sym typeface="Symbol" pitchFamily="18" charset="2"/>
              </a:rPr>
              <a:t>f</a:t>
            </a:r>
            <a:r>
              <a:rPr lang="en-US" baseline="-25000" dirty="0" err="1">
                <a:sym typeface="Symbol" pitchFamily="18" charset="2"/>
              </a:rPr>
              <a:t>CMP</a:t>
            </a:r>
            <a:r>
              <a:rPr lang="en-US" dirty="0">
                <a:sym typeface="Symbol" pitchFamily="18" charset="2"/>
              </a:rPr>
              <a:t> = 3.0GHz</a:t>
            </a:r>
          </a:p>
        </p:txBody>
      </p:sp>
      <p:sp>
        <p:nvSpPr>
          <p:cNvPr id="415748" name="AutoShape 4"/>
          <p:cNvSpPr>
            <a:spLocks noChangeArrowheads="1"/>
          </p:cNvSpPr>
          <p:nvPr/>
        </p:nvSpPr>
        <p:spPr bwMode="auto">
          <a:xfrm>
            <a:off x="6013450" y="4398963"/>
            <a:ext cx="2732088" cy="60642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9525" algn="ctr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Udimat" pitchFamily="2" charset="0"/>
              </a:rPr>
              <a:t>Benefit of SMP: Full power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AUdimat" pitchFamily="2" charset="0"/>
              </a:rPr>
              <a:t>budget per socket!</a:t>
            </a:r>
          </a:p>
        </p:txBody>
      </p:sp>
      <p:sp>
        <p:nvSpPr>
          <p:cNvPr id="2" name="5-Point Star 1"/>
          <p:cNvSpPr/>
          <p:nvPr/>
        </p:nvSpPr>
        <p:spPr>
          <a:xfrm>
            <a:off x="5638800" y="228600"/>
            <a:ext cx="1066800" cy="8382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6629400" y="228600"/>
            <a:ext cx="1066800" cy="8382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1000" y="5105400"/>
            <a:ext cx="8534400" cy="1066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8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vs. Power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what’s better?</a:t>
            </a:r>
          </a:p>
          <a:p>
            <a:pPr lvl="1"/>
            <a:r>
              <a:rPr lang="en-US" dirty="0" smtClean="0"/>
              <a:t>One 3.8 GHz CPU?</a:t>
            </a:r>
          </a:p>
          <a:p>
            <a:pPr lvl="1"/>
            <a:r>
              <a:rPr lang="en-US" dirty="0" smtClean="0"/>
              <a:t>Or a dual-core running at 3.0 GHz?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Depends on workloads</a:t>
            </a:r>
          </a:p>
          <a:p>
            <a:pPr lvl="1"/>
            <a:r>
              <a:rPr lang="en-US" dirty="0" smtClean="0"/>
              <a:t>If you have one program to run, the 3.8GHz CPU will run it in 79% of the time</a:t>
            </a:r>
          </a:p>
          <a:p>
            <a:pPr lvl="1"/>
            <a:r>
              <a:rPr lang="en-US" dirty="0" smtClean="0"/>
              <a:t>If you have two programs to run, then:</a:t>
            </a:r>
          </a:p>
          <a:p>
            <a:pPr lvl="2"/>
            <a:r>
              <a:rPr lang="en-US" dirty="0" smtClean="0"/>
              <a:t>3.8GHz CPU: 79% for one, or 158% for both</a:t>
            </a:r>
          </a:p>
          <a:p>
            <a:pPr lvl="2"/>
            <a:r>
              <a:rPr lang="en-US" dirty="0" smtClean="0"/>
              <a:t>Dual 3.0GHz CPU: 100% for both in parallel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229600" cy="758825"/>
          </a:xfrm>
        </p:spPr>
        <p:txBody>
          <a:bodyPr/>
          <a:lstStyle/>
          <a:p>
            <a:r>
              <a:rPr lang="en-US"/>
              <a:t>Flynn’s Classical Taxonomy </a:t>
            </a:r>
          </a:p>
        </p:txBody>
      </p:sp>
      <p:graphicFrame>
        <p:nvGraphicFramePr>
          <p:cNvPr id="13330" name="Group 18"/>
          <p:cNvGraphicFramePr>
            <a:graphicFrameLocks noGrp="1"/>
          </p:cNvGraphicFramePr>
          <p:nvPr>
            <p:ph idx="1"/>
          </p:nvPr>
        </p:nvGraphicFramePr>
        <p:xfrm>
          <a:off x="381000" y="1295400"/>
          <a:ext cx="8347075" cy="4640263"/>
        </p:xfrm>
        <a:graphic>
          <a:graphicData uri="http://schemas.openxmlformats.org/drawingml/2006/table">
            <a:tbl>
              <a:tblPr/>
              <a:tblGrid>
                <a:gridCol w="4173538"/>
                <a:gridCol w="4173537"/>
              </a:tblGrid>
              <a:tr h="2320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SISD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Single Instruction,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Singe Data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SIMD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Single Instruction, Multiple Data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9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MISD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Multiple Instruction, Single Data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MIMD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Multiple Instruction, Multiple Data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4876800" y="3962400"/>
            <a:ext cx="3657600" cy="1828800"/>
          </a:xfrm>
          <a:prstGeom prst="ellipse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4114800"/>
            <a:ext cx="1905000" cy="13716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0200" y="4114800"/>
            <a:ext cx="2057400" cy="129540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82628" name="AutoShape 4"/>
          <p:cNvSpPr>
            <a:spLocks noChangeArrowheads="1"/>
          </p:cNvSpPr>
          <p:nvPr/>
        </p:nvSpPr>
        <p:spPr bwMode="auto">
          <a:xfrm>
            <a:off x="7158038" y="3152775"/>
            <a:ext cx="1587500" cy="769938"/>
          </a:xfrm>
          <a:prstGeom prst="wedgeRoundRectCallout">
            <a:avLst>
              <a:gd name="adj1" fmla="val -107398"/>
              <a:gd name="adj2" fmla="val -171856"/>
              <a:gd name="adj3" fmla="val 16667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latin typeface="+mn-lt"/>
              </a:rPr>
              <a:t>ILP limits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+mn-lt"/>
              </a:rPr>
              <a:t>reached?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Multiprocessors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2800"/>
              <a:t>Why do we need multiprocessors?</a:t>
            </a:r>
          </a:p>
          <a:p>
            <a:pPr lvl="1"/>
            <a:r>
              <a:rPr lang="en-US" sz="2400"/>
              <a:t>Uniprocessor speed keeps improving</a:t>
            </a:r>
          </a:p>
          <a:p>
            <a:pPr lvl="1"/>
            <a:r>
              <a:rPr lang="en-US" sz="2400"/>
              <a:t>But there are things that need even more speed</a:t>
            </a:r>
          </a:p>
          <a:p>
            <a:pPr lvl="2"/>
            <a:r>
              <a:rPr lang="en-US" sz="2000"/>
              <a:t>Wait for a few years for Moore’s law to catch up?</a:t>
            </a:r>
          </a:p>
          <a:p>
            <a:pPr lvl="2"/>
            <a:r>
              <a:rPr lang="en-US" sz="2000"/>
              <a:t>Or use multiple processors and do it now?</a:t>
            </a:r>
          </a:p>
          <a:p>
            <a:r>
              <a:rPr lang="en-US" sz="2800"/>
              <a:t>Multiprocessor software problem</a:t>
            </a:r>
          </a:p>
          <a:p>
            <a:pPr lvl="1"/>
            <a:r>
              <a:rPr lang="en-US" sz="2400"/>
              <a:t>Most code is sequential (for uniprocessors)</a:t>
            </a:r>
          </a:p>
          <a:p>
            <a:pPr lvl="2"/>
            <a:r>
              <a:rPr lang="en-US" sz="2000"/>
              <a:t>MUCH easier to write and debug</a:t>
            </a:r>
          </a:p>
          <a:p>
            <a:pPr lvl="1"/>
            <a:r>
              <a:rPr lang="en-US" sz="2400"/>
              <a:t>Correct parallel code very, very difficult to write</a:t>
            </a:r>
          </a:p>
          <a:p>
            <a:pPr lvl="2"/>
            <a:r>
              <a:rPr lang="en-US" sz="2000" b="1" i="1"/>
              <a:t>Efficient</a:t>
            </a:r>
            <a:r>
              <a:rPr lang="en-US" sz="2000"/>
              <a:t> and correct is even harder</a:t>
            </a:r>
          </a:p>
          <a:p>
            <a:pPr lvl="2"/>
            <a:r>
              <a:rPr lang="en-US" sz="2000"/>
              <a:t>Debugging even more difficult (Heisenbugs)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MIMD Multiprocessors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138" y="1331913"/>
            <a:ext cx="4022725" cy="609600"/>
          </a:xfrm>
          <a:noFill/>
          <a:ln/>
        </p:spPr>
        <p:txBody>
          <a:bodyPr/>
          <a:lstStyle/>
          <a:p>
            <a:pPr algn="ctr">
              <a:buFontTx/>
              <a:buNone/>
            </a:pPr>
            <a:r>
              <a:rPr lang="en-US" sz="2400"/>
              <a:t>Centralized Shared Memory</a:t>
            </a:r>
          </a:p>
        </p:txBody>
      </p:sp>
      <p:sp>
        <p:nvSpPr>
          <p:cNvPr id="338950" name="Rectangle 6"/>
          <p:cNvSpPr>
            <a:spLocks noChangeArrowheads="1"/>
          </p:cNvSpPr>
          <p:nvPr/>
        </p:nvSpPr>
        <p:spPr bwMode="auto">
          <a:xfrm>
            <a:off x="4384675" y="1331913"/>
            <a:ext cx="45354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400" dirty="0">
                <a:latin typeface="+mn-lt"/>
              </a:rPr>
              <a:t>Distributed Memory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0"/>
            <a:ext cx="39433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3900" y="2971800"/>
            <a:ext cx="46101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Centralized-Memory Machines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Also “Symmetric Multiprocessors” (SMP)</a:t>
            </a:r>
          </a:p>
          <a:p>
            <a:pPr>
              <a:lnSpc>
                <a:spcPct val="80000"/>
              </a:lnSpc>
            </a:pPr>
            <a:r>
              <a:rPr lang="en-US" sz="2800"/>
              <a:t>“Uniform Memory Access” (UMA)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All memory locations have similar latencies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Data sharing through memory reads/writes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P1 can write data to a physical address A,</a:t>
            </a:r>
            <a:br>
              <a:rPr lang="en-US" sz="2400"/>
            </a:br>
            <a:r>
              <a:rPr lang="en-US" sz="2400"/>
              <a:t>P2 can then read physical address A to get that data</a:t>
            </a:r>
          </a:p>
          <a:p>
            <a:pPr lvl="1"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800"/>
              <a:t>Problem: Memory Contention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All processor share the one memory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Memory bandwidth becomes bottleneck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Used only for smaller machines</a:t>
            </a:r>
          </a:p>
          <a:p>
            <a:pPr lvl="2">
              <a:lnSpc>
                <a:spcPct val="80000"/>
              </a:lnSpc>
            </a:pPr>
            <a:r>
              <a:rPr lang="en-US" sz="2000"/>
              <a:t>Most often 2,4, or 8 processors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4038600"/>
            <a:ext cx="1981200" cy="136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Distributed-Memory Machines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Two kinds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Distributed Shared-Memory (DSM)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All processors can address all memory locations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Data sharing like in SMP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Also called </a:t>
            </a:r>
            <a:r>
              <a:rPr lang="en-US" sz="2000" b="1" dirty="0">
                <a:solidFill>
                  <a:srgbClr val="FF0000"/>
                </a:solidFill>
              </a:rPr>
              <a:t>NUMA (non-uniform memory access)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Latencies of different memory locations can differ</a:t>
            </a:r>
            <a:br>
              <a:rPr lang="en-US" sz="2000" dirty="0"/>
            </a:br>
            <a:r>
              <a:rPr lang="en-US" sz="2000" dirty="0"/>
              <a:t>(local access faster than remote access)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Message-Passing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A processor can directly address only local memory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To communicate with other processors,</a:t>
            </a:r>
            <a:br>
              <a:rPr lang="en-US" sz="2000" dirty="0"/>
            </a:br>
            <a:r>
              <a:rPr lang="en-US" sz="2000" dirty="0"/>
              <a:t>must explicitly send/receive messages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Also called </a:t>
            </a:r>
            <a:r>
              <a:rPr lang="en-US" sz="2000" dirty="0" err="1"/>
              <a:t>multicomputers</a:t>
            </a:r>
            <a:r>
              <a:rPr lang="en-US" sz="2000" dirty="0"/>
              <a:t> or clusters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Most accesses local, so less memory contention (can scale to well over 1000 processors)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990600"/>
            <a:ext cx="2895600" cy="117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Message-Passing Machines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 cluster of computers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Each with its own processor and memory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An interconnect to pass messages between them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Producer-Consumer Scenario: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P1 produces data D, uses a SEND to send it to P2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The network routes the message to P2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P2 then calls a RECEIVE to get the message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Two types of send primitives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Synchronous: P1 stops until P2 confirms receipt of message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Asynchronous: P1 sends its message and continues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Standard libraries for message passing:</a:t>
            </a:r>
            <a:br>
              <a:rPr lang="en-US" sz="2400"/>
            </a:br>
            <a:r>
              <a:rPr lang="en-US" sz="2400"/>
              <a:t>Most common is MPI – Message Passing Interface</a:t>
            </a:r>
          </a:p>
          <a:p>
            <a:pPr lvl="2">
              <a:lnSpc>
                <a:spcPct val="90000"/>
              </a:lnSpc>
            </a:pPr>
            <a:endParaRPr lang="en-US" sz="200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590800" y="2057400"/>
            <a:ext cx="685800" cy="533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3048000" y="2057400"/>
            <a:ext cx="685800" cy="53340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3581400" y="2057400"/>
            <a:ext cx="685800" cy="533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038600" y="2057400"/>
            <a:ext cx="685800" cy="53340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4572000" y="2057400"/>
            <a:ext cx="685800" cy="5334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5029200" y="2057400"/>
            <a:ext cx="685800" cy="53340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082" name="Picture 2" descr="C:\Users\hyesoon\AppData\Local\Microsoft\Windows\Temporary Internet Files\Content.IE5\AYN19SR8\MCj044133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00400"/>
            <a:ext cx="1600200" cy="1600200"/>
          </a:xfrm>
          <a:prstGeom prst="rect">
            <a:avLst/>
          </a:prstGeom>
          <a:noFill/>
        </p:spPr>
      </p:pic>
      <p:pic>
        <p:nvPicPr>
          <p:cNvPr id="16" name="Picture 2" descr="C:\Users\hyesoon\AppData\Local\Microsoft\Windows\Temporary Internet Files\Content.IE5\AYN19SR8\MCj044133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3200400"/>
            <a:ext cx="1600200" cy="1600200"/>
          </a:xfrm>
          <a:prstGeom prst="rect">
            <a:avLst/>
          </a:prstGeom>
          <a:noFill/>
        </p:spPr>
      </p:pic>
      <p:pic>
        <p:nvPicPr>
          <p:cNvPr id="17" name="Picture 2" descr="C:\Users\hyesoon\AppData\Local\Microsoft\Windows\Temporary Internet Files\Content.IE5\AYN19SR8\MCj044133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3276600"/>
            <a:ext cx="1600200" cy="1600200"/>
          </a:xfrm>
          <a:prstGeom prst="rect">
            <a:avLst/>
          </a:prstGeom>
          <a:noFill/>
        </p:spPr>
      </p:pic>
      <p:sp>
        <p:nvSpPr>
          <p:cNvPr id="19" name="Oval Callout 18"/>
          <p:cNvSpPr/>
          <p:nvPr/>
        </p:nvSpPr>
        <p:spPr>
          <a:xfrm>
            <a:off x="1447800" y="4876800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0" name="Oval Callout 19"/>
          <p:cNvSpPr/>
          <p:nvPr/>
        </p:nvSpPr>
        <p:spPr>
          <a:xfrm>
            <a:off x="4191000" y="4876800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21" name="Oval Callout 20"/>
          <p:cNvSpPr/>
          <p:nvPr/>
        </p:nvSpPr>
        <p:spPr>
          <a:xfrm>
            <a:off x="7086600" y="4876800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46084" name="Picture 4" descr="http://1.bp.blogspot.com/_N1npI6e3LGQ/SGmHAFiVhzI/AAAAAAAAAU8/cyGSMQTEd6o/s400/Master-Chief-Halo.gif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9532" y="2438400"/>
            <a:ext cx="1304468" cy="1514476"/>
          </a:xfrm>
          <a:prstGeom prst="rect">
            <a:avLst/>
          </a:prstGeom>
          <a:noFill/>
        </p:spPr>
      </p:pic>
      <p:pic>
        <p:nvPicPr>
          <p:cNvPr id="46086" name="Picture 6" descr="http://1.bp.blogspot.com/_N1npI6e3LGQ/SGALhzU_FpI/AAAAAAAAAM4/uI0rsWVO3ik/s400/Raphael-TMNT.gif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2913490"/>
            <a:ext cx="914400" cy="1334891"/>
          </a:xfrm>
          <a:prstGeom prst="rect">
            <a:avLst/>
          </a:prstGeom>
          <a:noFill/>
        </p:spPr>
      </p:pic>
      <p:pic>
        <p:nvPicPr>
          <p:cNvPr id="25" name="Picture 6" descr="http://1.bp.blogspot.com/_N1npI6e3LGQ/SGALhzU_FpI/AAAAAAAAAM4/uI0rsWVO3ik/s400/Raphael-TMNT.gif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3810000"/>
            <a:ext cx="914400" cy="1334891"/>
          </a:xfrm>
          <a:prstGeom prst="rect">
            <a:avLst/>
          </a:prstGeom>
          <a:noFill/>
        </p:spPr>
      </p:pic>
      <p:sp>
        <p:nvSpPr>
          <p:cNvPr id="26" name="Oval Callout 25"/>
          <p:cNvSpPr/>
          <p:nvPr/>
        </p:nvSpPr>
        <p:spPr>
          <a:xfrm>
            <a:off x="7924800" y="5029200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8229600" y="5638800"/>
            <a:ext cx="914400" cy="612648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48600" y="22098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28194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667000" y="37338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Slave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89017E-6 L -0.09583 0.11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5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89017E-6 L -0.0875 0.105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0" y="5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89017E-6 L 0.00416 0.127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6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89017E-6 L 0.00416 0.138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69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89017E-6 L 0.10417 0.138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69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89017E-6 L 0.09583 0.127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948E-6 L 0.55834 0.0663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0" y="3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948E-6 L 0.25 0.0330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6" grpId="0" animBg="1"/>
      <p:bldP spid="26" grpId="1" animBg="1"/>
      <p:bldP spid="27" grpId="0" animBg="1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2_Powerpoint_FINAL">
  <a:themeElements>
    <a:clrScheme name="2_Powerpoint_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Powerpoint_FINAL">
      <a:majorFont>
        <a:latin typeface="AUdimat"/>
        <a:ea typeface=""/>
        <a:cs typeface=""/>
      </a:majorFont>
      <a:minorFont>
        <a:latin typeface="AUdim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Powerpoint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owerpoint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owerpoint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Powerpoint_FINAL">
  <a:themeElements>
    <a:clrScheme name="1_Powerpoint_FIN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Powerpoint_FINAL">
      <a:majorFont>
        <a:latin typeface="AUdimat"/>
        <a:ea typeface=""/>
        <a:cs typeface="Arial"/>
      </a:majorFont>
      <a:minorFont>
        <a:latin typeface="AUdima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owerpoint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owerpoint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24261</TotalTime>
  <Words>1311</Words>
  <Application>Microsoft Macintosh PowerPoint</Application>
  <PresentationFormat>On-screen Show (4:3)</PresentationFormat>
  <Paragraphs>269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2_Powerpoint_FINAL</vt:lpstr>
      <vt:lpstr>3_Powerpoint_FINAL</vt:lpstr>
      <vt:lpstr>ECE3056A Multiprocessors</vt:lpstr>
      <vt:lpstr>Announcements</vt:lpstr>
      <vt:lpstr>Flynn’s Classical Taxonomy </vt:lpstr>
      <vt:lpstr>Multiprocessors</vt:lpstr>
      <vt:lpstr>MIMD Multiprocessors</vt:lpstr>
      <vt:lpstr>Centralized-Memory Machines</vt:lpstr>
      <vt:lpstr>Distributed-Memory Machines</vt:lpstr>
      <vt:lpstr>Message-Passing Machines</vt:lpstr>
      <vt:lpstr>Message Passing Example</vt:lpstr>
      <vt:lpstr>Message Passing: A Program</vt:lpstr>
      <vt:lpstr>Message Passing Pros and Cons</vt:lpstr>
      <vt:lpstr>Shared Memory Example</vt:lpstr>
      <vt:lpstr>Shared Memory: A Program</vt:lpstr>
      <vt:lpstr>Shared Memory Pros and Cons</vt:lpstr>
      <vt:lpstr>PopQuiz</vt:lpstr>
      <vt:lpstr>Amdahl’s Law</vt:lpstr>
      <vt:lpstr>DESIGNING  Multi Processors</vt:lpstr>
      <vt:lpstr>Implementing MP Machines</vt:lpstr>
      <vt:lpstr>Chip-Multiprocessing (CMP)</vt:lpstr>
      <vt:lpstr>Shared Caches</vt:lpstr>
      <vt:lpstr>Benefits?</vt:lpstr>
      <vt:lpstr>Performance vs. Power</vt:lpstr>
      <vt:lpstr>Performance vs. Power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6290 Chapter 1</dc:title>
  <dc:creator>hyesoon</dc:creator>
  <cp:lastModifiedBy>Moin Qureshi</cp:lastModifiedBy>
  <cp:revision>184</cp:revision>
  <dcterms:created xsi:type="dcterms:W3CDTF">2008-08-10T18:43:06Z</dcterms:created>
  <dcterms:modified xsi:type="dcterms:W3CDTF">2014-11-10T18:42:09Z</dcterms:modified>
</cp:coreProperties>
</file>